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7" r:id="rId2"/>
  </p:sldIdLst>
  <p:sldSz cx="18002250" cy="25203150"/>
  <p:notesSz cx="6715125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47284" indent="23799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696996" indent="47356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23" indent="70913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635" indent="945924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8561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8274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7986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7698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703">
          <p15:clr>
            <a:srgbClr val="A4A3A4"/>
          </p15:clr>
        </p15:guide>
        <p15:guide id="2" orient="horz" pos="15462">
          <p15:clr>
            <a:srgbClr val="A4A3A4"/>
          </p15:clr>
        </p15:guide>
        <p15:guide id="3" orient="horz" pos="1644">
          <p15:clr>
            <a:srgbClr val="A4A3A4"/>
          </p15:clr>
        </p15:guide>
        <p15:guide id="4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8735"/>
    <a:srgbClr val="3E5826"/>
    <a:srgbClr val="003064"/>
    <a:srgbClr val="003399"/>
    <a:srgbClr val="0046D2"/>
    <a:srgbClr val="739985"/>
    <a:srgbClr val="698E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308" y="72"/>
      </p:cViewPr>
      <p:guideLst>
        <p:guide orient="horz" pos="3703"/>
        <p:guide orient="horz" pos="15463"/>
        <p:guide orient="horz" pos="1644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0900" y="692150"/>
            <a:ext cx="24749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F1E381-EB66-4F8C-881D-0F9D43744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4728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96996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04792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9763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748376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8050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7725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7401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F1E381-EB66-4F8C-881D-0F9D43744F1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27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5250656" y="1"/>
            <a:ext cx="12751594" cy="2520315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46888" tIns="123444" rIns="246888" bIns="1234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350918" y="12601576"/>
            <a:ext cx="2520315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246888" tIns="123444" rIns="246888" bIns="123444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6628522" y="1960244"/>
            <a:ext cx="10051256" cy="10540518"/>
          </a:xfrm>
        </p:spPr>
        <p:txBody>
          <a:bodyPr lIns="123444" tIns="0" rIns="123444">
            <a:noAutofit/>
          </a:bodyPr>
          <a:lstStyle>
            <a:lvl1pPr algn="r">
              <a:defRPr sz="113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6604058" y="13009000"/>
            <a:ext cx="10069719" cy="4047087"/>
          </a:xfrm>
        </p:spPr>
        <p:txBody>
          <a:bodyPr lIns="123444" tIns="0" rIns="123444" bIns="0"/>
          <a:lstStyle>
            <a:lvl1pPr marL="0" indent="0" algn="r">
              <a:buNone/>
              <a:defRPr sz="5900">
                <a:solidFill>
                  <a:srgbClr val="FFFFFF"/>
                </a:solidFill>
                <a:effectLst/>
              </a:defRPr>
            </a:lvl1pPr>
            <a:lvl2pPr marL="1234440" indent="0" algn="ctr">
              <a:buNone/>
            </a:lvl2pPr>
            <a:lvl3pPr marL="2468880" indent="0" algn="ctr">
              <a:buNone/>
            </a:lvl3pPr>
            <a:lvl4pPr marL="3703320" indent="0" algn="ctr">
              <a:buNone/>
            </a:lvl4pPr>
            <a:lvl5pPr marL="4937760" indent="0" algn="ctr">
              <a:buNone/>
            </a:lvl5pPr>
            <a:lvl6pPr marL="6172200" indent="0" algn="ctr">
              <a:buNone/>
            </a:lvl6pPr>
            <a:lvl7pPr marL="7406640" indent="0" algn="ctr">
              <a:buNone/>
            </a:lvl7pPr>
            <a:lvl8pPr marL="8641080" indent="0" algn="ctr">
              <a:buNone/>
            </a:lvl8pPr>
            <a:lvl9pPr marL="987552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11558973" y="24100451"/>
            <a:ext cx="3942351" cy="833865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5550694" y="24100452"/>
            <a:ext cx="5763953" cy="840105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515491" y="24094211"/>
            <a:ext cx="1158287" cy="840105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01612" y="1010462"/>
            <a:ext cx="3000375" cy="21504354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1009312"/>
            <a:ext cx="11851482" cy="2150435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53045" y="24100451"/>
            <a:ext cx="3942351" cy="833865"/>
          </a:xfrm>
        </p:spPr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0113" y="24094211"/>
            <a:ext cx="7200900" cy="840105"/>
          </a:xfr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313539" y="24083010"/>
            <a:ext cx="1158287" cy="84010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263" y="10370253"/>
            <a:ext cx="12315492" cy="5005625"/>
          </a:xfrm>
        </p:spPr>
        <p:txBody>
          <a:bodyPr tIns="0" anchor="t"/>
          <a:lstStyle>
            <a:lvl1pPr algn="r">
              <a:buNone/>
              <a:defRPr sz="113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0263" y="7000877"/>
            <a:ext cx="12315492" cy="2732388"/>
          </a:xfrm>
        </p:spPr>
        <p:txBody>
          <a:bodyPr anchor="b"/>
          <a:lstStyle>
            <a:lvl1pPr marL="0" indent="0" algn="r">
              <a:buNone/>
              <a:defRPr sz="5400">
                <a:solidFill>
                  <a:schemeClr val="tx1"/>
                </a:solidFill>
                <a:effectLst/>
              </a:defRPr>
            </a:lvl1pPr>
            <a:lvl2pPr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300844" y="24096277"/>
            <a:ext cx="3942351" cy="833865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6487" y="24096276"/>
            <a:ext cx="5700712" cy="840105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257468" y="24090037"/>
            <a:ext cx="1158287" cy="840105"/>
          </a:xfrm>
        </p:spPr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2" y="5880737"/>
            <a:ext cx="6930867" cy="16632914"/>
          </a:xfrm>
        </p:spPr>
        <p:txBody>
          <a:bodyPr anchor="t"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7028" y="5880737"/>
            <a:ext cx="6930867" cy="16632914"/>
          </a:xfrm>
        </p:spPr>
        <p:txBody>
          <a:bodyPr anchor="t"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562695"/>
            <a:ext cx="6930867" cy="168021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4900" b="1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8227028" y="21562695"/>
            <a:ext cx="6930867" cy="168021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4900" b="1">
                <a:solidFill>
                  <a:schemeClr val="tx2"/>
                </a:solidFill>
                <a:effectLst/>
              </a:defRPr>
            </a:lvl1pPr>
            <a:lvl2pPr>
              <a:buNone/>
              <a:defRPr sz="5400" b="1"/>
            </a:lvl2pPr>
            <a:lvl3pPr>
              <a:buNone/>
              <a:defRPr sz="4900" b="1"/>
            </a:lvl3pPr>
            <a:lvl4pPr>
              <a:buNone/>
              <a:defRPr sz="4300" b="1"/>
            </a:lvl4pPr>
            <a:lvl5pPr>
              <a:buNone/>
              <a:defRPr sz="43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900112" y="6291012"/>
            <a:ext cx="6930867" cy="15121890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7028" y="6291012"/>
            <a:ext cx="6930867" cy="15121890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7782" cy="4200526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840105"/>
            <a:ext cx="11611452" cy="4312539"/>
          </a:xfrm>
        </p:spPr>
        <p:txBody>
          <a:bodyPr wrap="square" anchor="b"/>
          <a:lstStyle>
            <a:lvl1pPr algn="l">
              <a:buNone/>
              <a:defRPr lang="en-US" sz="65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0112" y="5503004"/>
            <a:ext cx="11611452" cy="2214231"/>
          </a:xfrm>
        </p:spPr>
        <p:txBody>
          <a:bodyPr rot="0" spcFirstLastPara="0" vertOverflow="overflow" horzOverflow="overflow" vert="horz" wrap="square" lIns="123444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800"/>
            </a:lvl1pPr>
            <a:lvl2pPr>
              <a:buNone/>
              <a:defRPr sz="3200"/>
            </a:lvl2pPr>
            <a:lvl3pPr>
              <a:buNone/>
              <a:defRPr sz="2700"/>
            </a:lvl3pPr>
            <a:lvl4pPr>
              <a:buNone/>
              <a:defRPr sz="2400"/>
            </a:lvl4pPr>
            <a:lvl5pPr>
              <a:buNone/>
              <a:defRPr sz="2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00113" y="7840980"/>
            <a:ext cx="14251781" cy="16066189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1177251" y="3692156"/>
            <a:ext cx="8504069" cy="15848706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1174767" y="3670650"/>
            <a:ext cx="8504069" cy="15848706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46888" tIns="123444" rIns="246888" bIns="123444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9787" y="4200525"/>
            <a:ext cx="6750844" cy="7560945"/>
          </a:xfrm>
        </p:spPr>
        <p:txBody>
          <a:bodyPr vert="horz" anchor="b"/>
          <a:lstStyle>
            <a:lvl1pPr algn="l">
              <a:buNone/>
              <a:defRPr sz="81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09787" y="12067355"/>
            <a:ext cx="6750844" cy="7056882"/>
          </a:xfrm>
        </p:spPr>
        <p:txBody>
          <a:bodyPr rot="0" spcFirstLastPara="0" vertOverflow="overflow" horzOverflow="overflow" vert="horz" wrap="square" lIns="222199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800" baseline="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1306624" y="3825683"/>
            <a:ext cx="8281035" cy="15457932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86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6052006" y="1"/>
            <a:ext cx="1950244" cy="2520315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46888" tIns="123444" rIns="246888" bIns="1234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900113" y="1176147"/>
            <a:ext cx="14251781" cy="4200526"/>
          </a:xfrm>
          <a:prstGeom prst="rect">
            <a:avLst/>
          </a:prstGeom>
        </p:spPr>
        <p:txBody>
          <a:bodyPr vert="horz" lIns="123444" tIns="0" rIns="123444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900113" y="5914604"/>
            <a:ext cx="14251781" cy="17810226"/>
          </a:xfrm>
          <a:prstGeom prst="rect">
            <a:avLst/>
          </a:prstGeom>
        </p:spPr>
        <p:txBody>
          <a:bodyPr vert="horz" lIns="246888" tIns="123444" rIns="246888" bIns="123444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8359187" y="24100451"/>
            <a:ext cx="3942351" cy="833865"/>
          </a:xfrm>
          <a:prstGeom prst="rect">
            <a:avLst/>
          </a:prstGeom>
        </p:spPr>
        <p:txBody>
          <a:bodyPr vert="horz" lIns="246888" tIns="0" rIns="246888" bIns="0" anchor="b"/>
          <a:lstStyle>
            <a:lvl1pPr algn="l" eaLnBrk="1" latinLnBrk="0" hangingPunct="1">
              <a:defRPr kumimoji="0" sz="2700">
                <a:solidFill>
                  <a:schemeClr val="tx2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11/14/2022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900113" y="24100452"/>
            <a:ext cx="7200900" cy="840105"/>
          </a:xfrm>
          <a:prstGeom prst="rect">
            <a:avLst/>
          </a:prstGeom>
        </p:spPr>
        <p:txBody>
          <a:bodyPr vert="horz" lIns="246888" tIns="0" rIns="246888" bIns="0" anchor="b"/>
          <a:lstStyle>
            <a:lvl1pPr algn="r" eaLnBrk="1" latinLnBrk="0" hangingPunct="1">
              <a:defRPr kumimoji="0" sz="27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12307539" y="24094211"/>
            <a:ext cx="1158287" cy="84010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3000">
                <a:solidFill>
                  <a:schemeClr val="tx2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8194" name="Object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6374" y="24817363"/>
            <a:ext cx="3696962" cy="12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103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740664" indent="-740664" algn="r" rtl="1" eaLnBrk="1" latinLnBrk="0" hangingPunct="1">
        <a:spcBef>
          <a:spcPts val="1620"/>
        </a:spcBef>
        <a:buClr>
          <a:schemeClr val="tx2"/>
        </a:buClr>
        <a:buSzPct val="73000"/>
        <a:buFont typeface="Wingdings 2"/>
        <a:buChar char=""/>
        <a:defRPr kumimoji="0" sz="7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407262" indent="-617220" algn="r" rtl="1" eaLnBrk="1" latinLnBrk="0" hangingPunct="1">
        <a:spcBef>
          <a:spcPts val="1350"/>
        </a:spcBef>
        <a:buClr>
          <a:schemeClr val="accent4"/>
        </a:buClr>
        <a:buSzPct val="80000"/>
        <a:buFont typeface="Wingdings 2"/>
        <a:buChar char=""/>
        <a:defRPr kumimoji="0" sz="62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2049170" indent="-617220" algn="r" rtl="1" eaLnBrk="1" latinLnBrk="0" hangingPunct="1">
        <a:spcBef>
          <a:spcPts val="1080"/>
        </a:spcBef>
        <a:buClr>
          <a:schemeClr val="accent4"/>
        </a:buClr>
        <a:buSzPct val="60000"/>
        <a:buFont typeface="Wingdings"/>
        <a:buChar char=""/>
        <a:defRPr kumimoji="0"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768" indent="-61722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54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3456432" indent="-617220" algn="r" rtl="1" eaLnBrk="1" latinLnBrk="0" hangingPunct="1">
        <a:spcBef>
          <a:spcPts val="1080"/>
        </a:spcBef>
        <a:buClr>
          <a:schemeClr val="accent4"/>
        </a:buClr>
        <a:buSzPct val="70000"/>
        <a:buFont typeface="Wingdings"/>
        <a:buChar char=""/>
        <a:defRPr kumimoji="0"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3974897" indent="-493776" algn="r" rtl="1" eaLnBrk="1" latinLnBrk="0" hangingPunct="1">
        <a:spcBef>
          <a:spcPts val="1080"/>
        </a:spcBef>
        <a:buClr>
          <a:schemeClr val="accent4"/>
        </a:buClr>
        <a:buSzPct val="80000"/>
        <a:buFont typeface="Wingdings 2"/>
        <a:buChar char=""/>
        <a:defRPr kumimoji="0" sz="49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4518050" indent="-493776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4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987138" indent="-493776" algn="r" rtl="1" eaLnBrk="1" latinLnBrk="0" hangingPunct="1">
        <a:spcBef>
          <a:spcPts val="810"/>
        </a:spcBef>
        <a:buClr>
          <a:schemeClr val="accent4"/>
        </a:buClr>
        <a:buSzPct val="100000"/>
        <a:buChar char="•"/>
        <a:defRPr kumimoji="0" sz="43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5554980" indent="-493776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85" b="4670"/>
          <a:stretch/>
        </p:blipFill>
        <p:spPr>
          <a:xfrm>
            <a:off x="0" y="0"/>
            <a:ext cx="18137187" cy="25203149"/>
          </a:xfrm>
          <a:prstGeom prst="rect">
            <a:avLst/>
          </a:prstGeom>
          <a:ln>
            <a:solidFill>
              <a:srgbClr val="688735">
                <a:alpha val="89000"/>
              </a:srgbClr>
            </a:solidFill>
          </a:ln>
        </p:spPr>
      </p:pic>
      <p:sp>
        <p:nvSpPr>
          <p:cNvPr id="2066" name="TextBox 61"/>
          <p:cNvSpPr txBox="1">
            <a:spLocks noChangeArrowheads="1"/>
          </p:cNvSpPr>
          <p:nvPr/>
        </p:nvSpPr>
        <p:spPr bwMode="auto">
          <a:xfrm>
            <a:off x="1181210" y="5150702"/>
            <a:ext cx="16028908" cy="3394598"/>
          </a:xfrm>
          <a:prstGeom prst="rect">
            <a:avLst/>
          </a:prstGeom>
          <a:noFill/>
          <a:ln w="44450">
            <a:solidFill>
              <a:srgbClr val="688735"/>
            </a:solidFill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>
                <a:cs typeface="B Nazanin" pitchFamily="2" charset="-78"/>
              </a:rPr>
              <a:t>در اين </a:t>
            </a:r>
            <a:r>
              <a:rPr lang="fa-IR" sz="2000" dirty="0" smtClean="0">
                <a:cs typeface="B Nazanin" pitchFamily="2" charset="-78"/>
              </a:rPr>
              <a:t>دستورالعمل ؛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ar-SA" sz="2000" dirty="0">
                <a:cs typeface="B Nazanin" pitchFamily="2" charset="-78"/>
              </a:rPr>
              <a:t>شيوه تهيه </a:t>
            </a:r>
            <a:r>
              <a:rPr lang="fa-IR" sz="2000" dirty="0" smtClean="0">
                <a:cs typeface="B Nazanin" pitchFamily="2" charset="-78"/>
              </a:rPr>
              <a:t>پوستر در قالب تهیه شده به اختصار توضیح داده شده است. این قالب برای ارائه  فعالیتهای تحقیقاتی</a:t>
            </a:r>
            <a:r>
              <a:rPr lang="fa-IR" sz="2000" dirty="0">
                <a:cs typeface="B Nazanin" pitchFamily="2" charset="-78"/>
              </a:rPr>
              <a:t> دانشجویان تحصیلات تکمیلی دانشگاه صنعتی </a:t>
            </a:r>
            <a:r>
              <a:rPr lang="fa-IR" sz="2000" dirty="0" smtClean="0">
                <a:cs typeface="B Nazanin" pitchFamily="2" charset="-78"/>
              </a:rPr>
              <a:t>همدان در هفته ملی پژوهش و فناوری در دانشگاه تهیه گردیده است. </a:t>
            </a:r>
            <a:r>
              <a:rPr lang="ar-SA" sz="2000" dirty="0" smtClean="0">
                <a:cs typeface="B Nazanin" pitchFamily="2" charset="-78"/>
              </a:rPr>
              <a:t>روش </a:t>
            </a:r>
            <a:r>
              <a:rPr lang="ar-SA" sz="2000" dirty="0">
                <a:cs typeface="B Nazanin" pitchFamily="2" charset="-78"/>
              </a:rPr>
              <a:t>قالب‌بندي </a:t>
            </a:r>
            <a:r>
              <a:rPr lang="fa-IR" sz="2000" dirty="0" smtClean="0">
                <a:cs typeface="B Nazanin" pitchFamily="2" charset="-78"/>
              </a:rPr>
              <a:t>پوستر، </a:t>
            </a:r>
            <a:r>
              <a:rPr lang="ar-SA" sz="2000" dirty="0" smtClean="0">
                <a:cs typeface="B Nazanin" pitchFamily="2" charset="-78"/>
              </a:rPr>
              <a:t>بخش‌هاي </a:t>
            </a:r>
            <a:r>
              <a:rPr lang="ar-SA" sz="2000" dirty="0">
                <a:cs typeface="B Nazanin" pitchFamily="2" charset="-78"/>
              </a:rPr>
              <a:t>مختلف آن، انواع قلم‌ها و اندازه آنها، </a:t>
            </a:r>
            <a:r>
              <a:rPr lang="fa-IR" sz="2000" dirty="0" smtClean="0">
                <a:cs typeface="B Nazanin" pitchFamily="2" charset="-78"/>
              </a:rPr>
              <a:t>مشابه با همین قالب میباش. </a:t>
            </a:r>
            <a:r>
              <a:rPr lang="fa-IR" sz="2000" dirty="0" err="1" smtClean="0">
                <a:cs typeface="B Nazanin" pitchFamily="2" charset="-78"/>
              </a:rPr>
              <a:t>بعبارتی</a:t>
            </a:r>
            <a:r>
              <a:rPr lang="fa-IR" sz="2000" dirty="0" smtClean="0">
                <a:cs typeface="B Nazanin" pitchFamily="2" charset="-78"/>
              </a:rPr>
              <a:t> شما با </a:t>
            </a:r>
            <a:r>
              <a:rPr lang="fa-IR" sz="2000" dirty="0" err="1" smtClean="0">
                <a:cs typeface="B Nazanin" pitchFamily="2" charset="-78"/>
              </a:rPr>
              <a:t>جایگرین</a:t>
            </a:r>
            <a:r>
              <a:rPr lang="fa-IR" sz="2000" dirty="0" smtClean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ar-SA" sz="2000" dirty="0">
                <a:cs typeface="B Nazanin" pitchFamily="2" charset="-78"/>
              </a:rPr>
              <a:t>كلية سبك (</a:t>
            </a:r>
            <a:r>
              <a:rPr lang="en-US" sz="2000" dirty="0" smtClean="0">
                <a:cs typeface="B Nazanin" pitchFamily="2" charset="-78"/>
              </a:rPr>
              <a:t>Style</a:t>
            </a:r>
            <a:r>
              <a:rPr lang="fa-IR" sz="2000" dirty="0" smtClean="0">
                <a:cs typeface="B Nazanin" pitchFamily="2" charset="-78"/>
              </a:rPr>
              <a:t>)</a:t>
            </a:r>
            <a:r>
              <a:rPr lang="ar-SA" sz="2000" dirty="0" smtClean="0">
                <a:cs typeface="B Nazanin" pitchFamily="2" charset="-78"/>
              </a:rPr>
              <a:t>هاي </a:t>
            </a:r>
            <a:r>
              <a:rPr lang="ar-SA" sz="2000" dirty="0">
                <a:cs typeface="B Nazanin" pitchFamily="2" charset="-78"/>
              </a:rPr>
              <a:t>مورد نياز براي بخش‌هاي مختلف </a:t>
            </a:r>
            <a:r>
              <a:rPr lang="fa-IR" sz="2000" dirty="0" smtClean="0">
                <a:cs typeface="B Nazanin" pitchFamily="2" charset="-78"/>
              </a:rPr>
              <a:t>پوستر</a:t>
            </a:r>
            <a:r>
              <a:rPr lang="ar-SA" sz="2000" dirty="0" smtClean="0">
                <a:cs typeface="B Nazanin" pitchFamily="2" charset="-78"/>
              </a:rPr>
              <a:t>، </a:t>
            </a:r>
            <a:r>
              <a:rPr lang="ar-SA" sz="2000" dirty="0">
                <a:cs typeface="B Nazanin" pitchFamily="2" charset="-78"/>
              </a:rPr>
              <a:t>از جمله عنوان‌ها، نويسندگان، چكيده، متن، و ... از پيش تعريف شده‌اند و تنها كافي است سبك مورد نظر را براي بخشي از مقاله انتخاب كنيد. 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>
                <a:cs typeface="B Nazanin" pitchFamily="2" charset="-78"/>
              </a:rPr>
              <a:t>چكيده مقاله بايد در يك يا دو بند (پاراگراف) تهيه شود و حداكثر شامل 200 كلمه باشد. چكيده بايد بطور صريح و شفاف موضوع پژوهش و نتايج آن را مطرح كند؛ يعني بيان كند چه كاري، چگونه، و براي چه هدفي انجام و چه نتايجي حاصل شده است. در چكيده از ذكر جزييات كار، شكل‌ها، جدول¬ها، فرمول‌ها، و مراجع‌ پرهيز كنيد.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400" b="1" dirty="0" smtClean="0">
                <a:cs typeface="B Nazanin" pitchFamily="2" charset="-78"/>
              </a:rPr>
              <a:t>واژه</a:t>
            </a:r>
            <a:r>
              <a:rPr lang="fa-IR" sz="2400" b="1" dirty="0" smtClean="0">
                <a:cs typeface="B Nazanin" pitchFamily="2" charset="-78"/>
              </a:rPr>
              <a:t> ه</a:t>
            </a:r>
            <a:r>
              <a:rPr lang="ar-SA" sz="2400" b="1" dirty="0" smtClean="0">
                <a:cs typeface="B Nazanin" pitchFamily="2" charset="-78"/>
              </a:rPr>
              <a:t>ای </a:t>
            </a:r>
            <a:r>
              <a:rPr lang="ar-SA" sz="2400" b="1" dirty="0">
                <a:cs typeface="B Nazanin" pitchFamily="2" charset="-78"/>
              </a:rPr>
              <a:t>کلیدی</a:t>
            </a:r>
            <a:r>
              <a:rPr lang="fa-IR" sz="2400" b="1" dirty="0">
                <a:cs typeface="B Nazanin" pitchFamily="2" charset="-78"/>
              </a:rPr>
              <a:t> </a:t>
            </a:r>
            <a:r>
              <a:rPr lang="fa-IR" sz="2400" b="1" dirty="0" smtClean="0">
                <a:cs typeface="B Nazanin" pitchFamily="2" charset="-78"/>
              </a:rPr>
              <a:t>: </a:t>
            </a:r>
            <a:r>
              <a:rPr lang="fa-IR" sz="2000" dirty="0">
                <a:cs typeface="B Nazanin" pitchFamily="2" charset="-78"/>
              </a:rPr>
              <a:t>حداکثر 5 کلمه کلیدی که با «،» از هم جداشده باشند. </a:t>
            </a:r>
            <a:endParaRPr lang="en-US" sz="2000" dirty="0">
              <a:cs typeface="B Nazanin" pitchFamily="2" charset="-7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2339626" y="9102425"/>
            <a:ext cx="5001474" cy="901731"/>
            <a:chOff x="12059559" y="11274120"/>
            <a:chExt cx="5001474" cy="901731"/>
          </a:xfrm>
        </p:grpSpPr>
        <p:grpSp>
          <p:nvGrpSpPr>
            <p:cNvPr id="2056" name="Group 16"/>
            <p:cNvGrpSpPr>
              <a:grpSpLocks/>
            </p:cNvGrpSpPr>
            <p:nvPr/>
          </p:nvGrpSpPr>
          <p:grpSpPr bwMode="auto">
            <a:xfrm>
              <a:off x="12059559" y="11274120"/>
              <a:ext cx="5001474" cy="901731"/>
              <a:chOff x="9920952" y="10054976"/>
              <a:chExt cx="4069190" cy="589263"/>
            </a:xfrm>
            <a:solidFill>
              <a:schemeClr val="tx2"/>
            </a:solidFill>
          </p:grpSpPr>
          <p:sp>
            <p:nvSpPr>
              <p:cNvPr id="86" name="Rounded Rectangle 85"/>
              <p:cNvSpPr/>
              <p:nvPr/>
            </p:nvSpPr>
            <p:spPr bwMode="auto">
              <a:xfrm>
                <a:off x="9920952" y="10237299"/>
                <a:ext cx="4069190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97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64" name="Text Box 103"/>
            <p:cNvSpPr txBox="1">
              <a:spLocks noChangeArrowheads="1"/>
            </p:cNvSpPr>
            <p:nvPr/>
          </p:nvSpPr>
          <p:spPr bwMode="auto">
            <a:xfrm>
              <a:off x="13279643" y="11563877"/>
              <a:ext cx="3149118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مقدمه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2065" name="TextBox 60"/>
          <p:cNvSpPr txBox="1">
            <a:spLocks noChangeArrowheads="1"/>
          </p:cNvSpPr>
          <p:nvPr/>
        </p:nvSpPr>
        <p:spPr bwMode="auto">
          <a:xfrm>
            <a:off x="2686055" y="1021376"/>
            <a:ext cx="12961644" cy="62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3600" dirty="0" smtClean="0">
                <a:cs typeface="B Titr" pitchFamily="2" charset="-78"/>
              </a:rPr>
              <a:t>الگوی تهیه پوستر(عنوان )</a:t>
            </a:r>
            <a:endParaRPr lang="en-US" sz="3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907644" y="10334260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3515650" y="3950102"/>
            <a:ext cx="4143497" cy="868035"/>
            <a:chOff x="12838568" y="6409523"/>
            <a:chExt cx="4143497" cy="868035"/>
          </a:xfrm>
        </p:grpSpPr>
        <p:grpSp>
          <p:nvGrpSpPr>
            <p:cNvPr id="2057" name="Group 2"/>
            <p:cNvGrpSpPr>
              <a:grpSpLocks/>
            </p:cNvGrpSpPr>
            <p:nvPr/>
          </p:nvGrpSpPr>
          <p:grpSpPr bwMode="auto">
            <a:xfrm>
              <a:off x="12838568" y="6409523"/>
              <a:ext cx="4143497" cy="868035"/>
              <a:chOff x="1349375" y="5153292"/>
              <a:chExt cx="12918782" cy="531546"/>
            </a:xfrm>
            <a:solidFill>
              <a:schemeClr val="tx2"/>
            </a:solidFill>
          </p:grpSpPr>
          <p:sp>
            <p:nvSpPr>
              <p:cNvPr id="11" name="Rounded Rectangle 10"/>
              <p:cNvSpPr/>
              <p:nvPr/>
            </p:nvSpPr>
            <p:spPr bwMode="auto">
              <a:xfrm>
                <a:off x="1349375" y="5277009"/>
                <a:ext cx="12917488" cy="407829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93" name="Rounded Rectangle 77"/>
              <p:cNvSpPr>
                <a:spLocks noChangeArrowheads="1"/>
              </p:cNvSpPr>
              <p:nvPr/>
            </p:nvSpPr>
            <p:spPr bwMode="auto">
              <a:xfrm rot="18900000">
                <a:off x="13005145" y="5153292"/>
                <a:ext cx="1263012" cy="359508"/>
              </a:xfrm>
              <a:prstGeom prst="roundRect">
                <a:avLst>
                  <a:gd name="adj" fmla="val 16667"/>
                </a:avLst>
              </a:prstGeom>
              <a:solidFill>
                <a:srgbClr val="688735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67" name="Text Box 220"/>
            <p:cNvSpPr txBox="1">
              <a:spLocks noChangeArrowheads="1"/>
            </p:cNvSpPr>
            <p:nvPr/>
          </p:nvSpPr>
          <p:spPr bwMode="auto">
            <a:xfrm>
              <a:off x="14888288" y="6693944"/>
              <a:ext cx="139822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>
                  <a:solidFill>
                    <a:schemeClr val="bg1"/>
                  </a:solidFill>
                  <a:cs typeface="B Mitra" pitchFamily="2" charset="-78"/>
                </a:rPr>
                <a:t>چکیده</a:t>
              </a:r>
              <a:endParaRPr lang="en-US" sz="27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240058" y="12816053"/>
            <a:ext cx="4794626" cy="964094"/>
            <a:chOff x="4236189" y="17413326"/>
            <a:chExt cx="4794626" cy="964094"/>
          </a:xfrm>
        </p:grpSpPr>
        <p:grpSp>
          <p:nvGrpSpPr>
            <p:cNvPr id="2052" name="Group 16"/>
            <p:cNvGrpSpPr>
              <a:grpSpLocks/>
            </p:cNvGrpSpPr>
            <p:nvPr/>
          </p:nvGrpSpPr>
          <p:grpSpPr bwMode="auto">
            <a:xfrm>
              <a:off x="4236189" y="17413326"/>
              <a:ext cx="4794626" cy="964094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51" name="Rounded Rectangle 50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113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3" name="Text Box 183"/>
            <p:cNvSpPr txBox="1">
              <a:spLocks noChangeArrowheads="1"/>
            </p:cNvSpPr>
            <p:nvPr/>
          </p:nvSpPr>
          <p:spPr bwMode="auto">
            <a:xfrm>
              <a:off x="4414675" y="17769873"/>
              <a:ext cx="3856629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راهبردهای پیشنهادی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269319" y="12743973"/>
            <a:ext cx="5071781" cy="1060029"/>
            <a:chOff x="12059558" y="16797660"/>
            <a:chExt cx="5071781" cy="1060029"/>
          </a:xfrm>
        </p:grpSpPr>
        <p:grpSp>
          <p:nvGrpSpPr>
            <p:cNvPr id="2054" name="Group 16"/>
            <p:cNvGrpSpPr>
              <a:grpSpLocks/>
            </p:cNvGrpSpPr>
            <p:nvPr/>
          </p:nvGrpSpPr>
          <p:grpSpPr bwMode="auto">
            <a:xfrm>
              <a:off x="12059558" y="16797660"/>
              <a:ext cx="5071781" cy="1060029"/>
              <a:chOff x="10715895" y="10027543"/>
              <a:chExt cx="3274247" cy="616696"/>
            </a:xfrm>
            <a:solidFill>
              <a:schemeClr val="tx2"/>
            </a:solidFill>
          </p:grpSpPr>
          <p:sp>
            <p:nvSpPr>
              <p:cNvPr id="45" name="Rounded Rectangle 44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105" name="Rounded Rectangle 88"/>
              <p:cNvSpPr>
                <a:spLocks noChangeArrowheads="1"/>
              </p:cNvSpPr>
              <p:nvPr/>
            </p:nvSpPr>
            <p:spPr bwMode="auto">
              <a:xfrm rot="18900000">
                <a:off x="13570264" y="10027543"/>
                <a:ext cx="278239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1" name="Text Box 165"/>
            <p:cNvSpPr txBox="1">
              <a:spLocks noChangeArrowheads="1"/>
            </p:cNvSpPr>
            <p:nvPr/>
          </p:nvSpPr>
          <p:spPr bwMode="auto">
            <a:xfrm>
              <a:off x="12436802" y="17233298"/>
              <a:ext cx="3991959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اهداف و روش پژوهش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286781" y="16680385"/>
            <a:ext cx="4826154" cy="838232"/>
            <a:chOff x="4204660" y="21123265"/>
            <a:chExt cx="4826154" cy="838232"/>
          </a:xfrm>
        </p:grpSpPr>
        <p:grpSp>
          <p:nvGrpSpPr>
            <p:cNvPr id="2058" name="Group 16"/>
            <p:cNvGrpSpPr>
              <a:grpSpLocks/>
            </p:cNvGrpSpPr>
            <p:nvPr/>
          </p:nvGrpSpPr>
          <p:grpSpPr bwMode="auto">
            <a:xfrm>
              <a:off x="4204660" y="21123265"/>
              <a:ext cx="4826154" cy="838232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54" name="Rounded Rectangle 53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089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2077" name="Text Box 183"/>
            <p:cNvSpPr txBox="1">
              <a:spLocks noChangeArrowheads="1"/>
            </p:cNvSpPr>
            <p:nvPr/>
          </p:nvSpPr>
          <p:spPr bwMode="auto">
            <a:xfrm>
              <a:off x="5126722" y="21366085"/>
              <a:ext cx="314458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منابع 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2078" name="Rectangle 69"/>
          <p:cNvSpPr>
            <a:spLocks noChangeArrowheads="1"/>
          </p:cNvSpPr>
          <p:nvPr/>
        </p:nvSpPr>
        <p:spPr bwMode="auto">
          <a:xfrm>
            <a:off x="3639126" y="1995982"/>
            <a:ext cx="11948273" cy="155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42" tIns="34971" rIns="69942" bIns="34971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2800" dirty="0" smtClean="0">
                <a:cs typeface="B Nazanin" pitchFamily="2" charset="-78"/>
              </a:rPr>
              <a:t>نویسنده اول، </a:t>
            </a:r>
            <a:r>
              <a:rPr lang="fa-IR" sz="2800" u="sng" dirty="0" smtClean="0">
                <a:cs typeface="B Nazanin" pitchFamily="2" charset="-78"/>
              </a:rPr>
              <a:t>نویسنده دوم</a:t>
            </a:r>
          </a:p>
          <a:p>
            <a:pPr algn="ctr" rtl="1"/>
            <a:r>
              <a:rPr lang="fa-IR" sz="2800" dirty="0" smtClean="0">
                <a:cs typeface="B Nazanin" pitchFamily="2" charset="-78"/>
              </a:rPr>
              <a:t>گروه ........، </a:t>
            </a:r>
            <a:r>
              <a:rPr lang="fa-IR" sz="2800" dirty="0">
                <a:cs typeface="B Nazanin" pitchFamily="2" charset="-78"/>
              </a:rPr>
              <a:t>دانشگاه صنعتی </a:t>
            </a:r>
            <a:r>
              <a:rPr lang="fa-IR" sz="2800" dirty="0" smtClean="0">
                <a:cs typeface="B Nazanin" pitchFamily="2" charset="-78"/>
              </a:rPr>
              <a:t>همدان</a:t>
            </a:r>
          </a:p>
          <a:p>
            <a:pPr algn="ctr" rt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Corresponding Author@hut.ac.ir</a:t>
            </a:r>
            <a:endParaRPr lang="fa-IR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564696" y="16744694"/>
            <a:ext cx="4711832" cy="928135"/>
            <a:chOff x="4381768" y="11247359"/>
            <a:chExt cx="4711832" cy="928135"/>
          </a:xfrm>
        </p:grpSpPr>
        <p:grpSp>
          <p:nvGrpSpPr>
            <p:cNvPr id="48" name="Group 16"/>
            <p:cNvGrpSpPr>
              <a:grpSpLocks/>
            </p:cNvGrpSpPr>
            <p:nvPr/>
          </p:nvGrpSpPr>
          <p:grpSpPr bwMode="auto">
            <a:xfrm>
              <a:off x="4381768" y="11247359"/>
              <a:ext cx="4711832" cy="928135"/>
              <a:chOff x="10715895" y="10054976"/>
              <a:chExt cx="3274247" cy="589263"/>
            </a:xfrm>
            <a:solidFill>
              <a:srgbClr val="688735"/>
            </a:solidFill>
            <a:effectLst/>
          </p:grpSpPr>
          <p:sp>
            <p:nvSpPr>
              <p:cNvPr id="49" name="Rounded Rectangle 48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grpFill/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50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3" name="Text Box 103"/>
            <p:cNvSpPr txBox="1">
              <a:spLocks noChangeArrowheads="1"/>
            </p:cNvSpPr>
            <p:nvPr/>
          </p:nvSpPr>
          <p:spPr bwMode="auto">
            <a:xfrm>
              <a:off x="5078312" y="11585651"/>
              <a:ext cx="3149118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err="1" smtClean="0">
                  <a:solidFill>
                    <a:schemeClr val="bg1"/>
                  </a:solidFill>
                  <a:cs typeface="B Mitra" pitchFamily="2" charset="-78"/>
                </a:rPr>
                <a:t>یافته‌های</a:t>
              </a: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 پژوهش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90295" y="24230318"/>
            <a:ext cx="2342636" cy="24623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fa-IR" sz="1000" dirty="0"/>
          </a:p>
        </p:txBody>
      </p:sp>
      <p:sp>
        <p:nvSpPr>
          <p:cNvPr id="43" name="TextBox 42"/>
          <p:cNvSpPr txBox="1"/>
          <p:nvPr/>
        </p:nvSpPr>
        <p:spPr>
          <a:xfrm>
            <a:off x="1661738" y="24616756"/>
            <a:ext cx="2342636" cy="24623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fa-IR" sz="1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02687" y="9065513"/>
            <a:ext cx="6098915" cy="276472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79613"/>
              </p:ext>
            </p:extLst>
          </p:nvPr>
        </p:nvGraphicFramePr>
        <p:xfrm>
          <a:off x="1527529" y="12223747"/>
          <a:ext cx="6880838" cy="458122"/>
        </p:xfrm>
        <a:graphic>
          <a:graphicData uri="http://schemas.openxmlformats.org/drawingml/2006/table">
            <a:tbl>
              <a:tblPr rtl="1" firstRow="1" firstCol="1" bandRow="1"/>
              <a:tblGrid>
                <a:gridCol w="2790813"/>
                <a:gridCol w="4090025"/>
              </a:tblGrid>
              <a:tr h="229061">
                <a:tc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061">
                <a:tc gridSpan="2">
                  <a:txBody>
                    <a:bodyPr/>
                    <a:lstStyle/>
                    <a:p>
                      <a:pPr indent="180340" algn="ctr" rtl="1">
                        <a:spcAft>
                          <a:spcPts val="600"/>
                        </a:spcAft>
                      </a:pPr>
                      <a:r>
                        <a:rPr lang="fa-I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شکل </a:t>
                      </a:r>
                      <a:r>
                        <a:rPr lang="fa-IR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1.زیر</a:t>
                      </a:r>
                      <a:r>
                        <a:rPr lang="fa-IR" sz="12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نویس</a:t>
                      </a:r>
                      <a:r>
                        <a:rPr lang="fa-IR" sz="1200" b="1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 شکل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74" marR="68574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78339" y="243856"/>
            <a:ext cx="17344218" cy="330787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37855" y="22171163"/>
            <a:ext cx="7757809" cy="2685984"/>
          </a:xfrm>
          <a:prstGeom prst="rect">
            <a:avLst/>
          </a:prstGeom>
          <a:ln>
            <a:solidFill>
              <a:srgbClr val="68873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endParaRPr lang="fa-IR" sz="2000" dirty="0" smtClean="0">
              <a:cs typeface="B Nazanin" pitchFamily="2" charset="-78"/>
            </a:endParaRPr>
          </a:p>
          <a:p>
            <a:pPr algn="r"/>
            <a:r>
              <a:rPr lang="en-US" sz="2000" dirty="0" smtClean="0">
                <a:cs typeface="B Nazanin" pitchFamily="2" charset="-78"/>
              </a:rPr>
              <a:t>: </a:t>
            </a:r>
            <a:r>
              <a:rPr lang="fa-IR" sz="2000" dirty="0" smtClean="0">
                <a:cs typeface="B Nazanin" pitchFamily="2" charset="-78"/>
              </a:rPr>
              <a:t>نام و امضا استاد راهنما</a:t>
            </a:r>
          </a:p>
          <a:p>
            <a:pPr algn="r"/>
            <a:endParaRPr lang="fa-IR" sz="2000" dirty="0">
              <a:cs typeface="B Nazanin" pitchFamily="2" charset="-78"/>
            </a:endParaRPr>
          </a:p>
          <a:p>
            <a:pPr algn="r"/>
            <a:r>
              <a:rPr lang="fa-IR" sz="2000" dirty="0" smtClean="0">
                <a:cs typeface="B Nazanin" pitchFamily="2" charset="-78"/>
              </a:rPr>
              <a:t>تایید تحصیلات تکمیلی :</a:t>
            </a:r>
            <a:endParaRPr lang="en-US" sz="2000" dirty="0" smtClean="0">
              <a:cs typeface="B Nazanin" pitchFamily="2" charset="-78"/>
            </a:endParaRPr>
          </a:p>
          <a:p>
            <a:pPr algn="r"/>
            <a:r>
              <a:rPr lang="en-US" sz="2000" dirty="0">
                <a:cs typeface="B Nazanin" pitchFamily="2" charset="-78"/>
              </a:rPr>
              <a:t> </a:t>
            </a:r>
          </a:p>
          <a:p>
            <a:pPr algn="r"/>
            <a:r>
              <a:rPr lang="fa-IR" sz="2000" dirty="0" smtClean="0">
                <a:cs typeface="B Nazanin" pitchFamily="2" charset="-78"/>
              </a:rPr>
              <a:t>تایید امور </a:t>
            </a:r>
            <a:r>
              <a:rPr lang="fa-IR" sz="2000" dirty="0" err="1" smtClean="0">
                <a:cs typeface="B Nazanin" pitchFamily="2" charset="-78"/>
              </a:rPr>
              <a:t>پزوهشی</a:t>
            </a:r>
            <a:r>
              <a:rPr lang="fa-IR" sz="2000" dirty="0" smtClean="0">
                <a:cs typeface="B Nazanin" pitchFamily="2" charset="-78"/>
              </a:rPr>
              <a:t>: </a:t>
            </a:r>
            <a:endParaRPr lang="en-US" sz="2000" dirty="0" smtClean="0">
              <a:cs typeface="B Nazanin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90295" y="151703"/>
            <a:ext cx="3069432" cy="3104057"/>
            <a:chOff x="1071616" y="533401"/>
            <a:chExt cx="3069703" cy="3462844"/>
          </a:xfrm>
        </p:grpSpPr>
        <p:pic>
          <p:nvPicPr>
            <p:cNvPr id="40" name="Picture 3"/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29"/>
            <a:stretch/>
          </p:blipFill>
          <p:spPr bwMode="auto">
            <a:xfrm>
              <a:off x="1210730" y="533401"/>
              <a:ext cx="2479434" cy="2255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071616" y="2863185"/>
              <a:ext cx="3069703" cy="11330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fa-IR" sz="2000" b="1" dirty="0" smtClean="0"/>
                <a:t>نمایشگاه هفته پژوهش و فناوری</a:t>
              </a:r>
            </a:p>
            <a:p>
              <a:pPr algn="ctr"/>
              <a:r>
                <a:rPr lang="fa-IR" sz="2000" b="1" dirty="0"/>
                <a:t>دانشگاه صنعتی همدان</a:t>
              </a:r>
            </a:p>
            <a:p>
              <a:pPr algn="ctr"/>
              <a:r>
                <a:rPr lang="fa-IR" sz="2000" b="1" smtClean="0"/>
                <a:t> </a:t>
              </a:r>
              <a:r>
                <a:rPr lang="fa-IR" sz="2000" b="1" smtClean="0"/>
                <a:t>آذر1401 </a:t>
              </a:r>
              <a:endParaRPr lang="fa-IR" sz="2000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993638" y="518193"/>
            <a:ext cx="2728919" cy="2737567"/>
            <a:chOff x="14994960" y="518160"/>
            <a:chExt cx="2729160" cy="2737395"/>
          </a:xfrm>
        </p:grpSpPr>
        <p:pic>
          <p:nvPicPr>
            <p:cNvPr id="39" name="Picture 2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94960" y="518160"/>
              <a:ext cx="2729160" cy="2255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TextBox 43"/>
            <p:cNvSpPr txBox="1"/>
            <p:nvPr/>
          </p:nvSpPr>
          <p:spPr>
            <a:xfrm>
              <a:off x="15040625" y="2855445"/>
              <a:ext cx="257395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fa-IR" sz="2000" b="1" dirty="0" smtClean="0"/>
                <a:t>هفته ملی پژوهش و فناوری </a:t>
              </a:r>
              <a:endParaRPr lang="fa-IR" sz="2000" b="1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0049581" y="14126335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049581" y="17949550"/>
            <a:ext cx="7757810" cy="6795529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357680" y="14126334"/>
            <a:ext cx="7757810" cy="2409713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در </a:t>
            </a:r>
            <a:r>
              <a:rPr lang="fa-IR" sz="1900" dirty="0" err="1">
                <a:cs typeface="B Nazanin" pitchFamily="2" charset="-78"/>
              </a:rPr>
              <a:t>اين</a:t>
            </a:r>
            <a:r>
              <a:rPr lang="fa-IR" sz="1900" dirty="0">
                <a:cs typeface="B Nazanin" pitchFamily="2" charset="-78"/>
              </a:rPr>
              <a:t> دستورالعمل ؛ </a:t>
            </a:r>
            <a:r>
              <a:rPr lang="fa-IR" sz="1900" dirty="0" err="1">
                <a:cs typeface="B Nazanin" pitchFamily="2" charset="-78"/>
              </a:rPr>
              <a:t>شيوه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تهيه</a:t>
            </a:r>
            <a:r>
              <a:rPr lang="fa-IR" sz="1900" dirty="0">
                <a:cs typeface="B Nazanin" pitchFamily="2" charset="-78"/>
              </a:rPr>
              <a:t> پوستر در قالب تهیه شده به اختصار توضیح داده شده است. این قالب برای ارائه  فعالیتهای تحقیقاتی دانشجویان تحصیلات تکمیلی دانشگاه صنعتی همدان در هفته ملی پژوهش و فناوری در دانشگاه تهیه گردیده است. روش </a:t>
            </a:r>
            <a:r>
              <a:rPr lang="fa-IR" sz="1900" dirty="0" err="1">
                <a:cs typeface="B Nazanin" pitchFamily="2" charset="-78"/>
              </a:rPr>
              <a:t>قالب‌بندي</a:t>
            </a:r>
            <a:r>
              <a:rPr lang="fa-IR" sz="1900" dirty="0">
                <a:cs typeface="B Nazanin" pitchFamily="2" charset="-78"/>
              </a:rPr>
              <a:t> پوستر،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آن، انواع </a:t>
            </a:r>
            <a:r>
              <a:rPr lang="fa-IR" sz="1900" dirty="0" err="1">
                <a:cs typeface="B Nazanin" pitchFamily="2" charset="-78"/>
              </a:rPr>
              <a:t>قلم‌ها</a:t>
            </a:r>
            <a:r>
              <a:rPr lang="fa-IR" sz="1900" dirty="0">
                <a:cs typeface="B Nazanin" pitchFamily="2" charset="-78"/>
              </a:rPr>
              <a:t> و اندازه آنها، مشابه با همین قالب میباش. </a:t>
            </a:r>
            <a:r>
              <a:rPr lang="fa-IR" sz="1900" dirty="0" err="1">
                <a:cs typeface="B Nazanin" pitchFamily="2" charset="-78"/>
              </a:rPr>
              <a:t>بعبارتی</a:t>
            </a:r>
            <a:r>
              <a:rPr lang="fa-IR" sz="1900" dirty="0">
                <a:cs typeface="B Nazanin" pitchFamily="2" charset="-78"/>
              </a:rPr>
              <a:t> شما با </a:t>
            </a:r>
            <a:r>
              <a:rPr lang="fa-IR" sz="1900" dirty="0" err="1">
                <a:cs typeface="B Nazanin" pitchFamily="2" charset="-78"/>
              </a:rPr>
              <a:t>جایگرین</a:t>
            </a:r>
            <a:r>
              <a:rPr lang="fa-IR" sz="1900" dirty="0">
                <a:cs typeface="B Nazanin" pitchFamily="2" charset="-78"/>
              </a:rPr>
              <a:t> کردن متن علمی مقاله خود در قسمتهای مختلف این پوستر میتوانید پوستر نهایی خود را تهیه فرمایید. </a:t>
            </a:r>
            <a:r>
              <a:rPr lang="fa-IR" sz="1900" dirty="0" err="1">
                <a:cs typeface="B Nazanin" pitchFamily="2" charset="-78"/>
              </a:rPr>
              <a:t>كلية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(</a:t>
            </a:r>
            <a:r>
              <a:rPr lang="en-US" sz="1900" dirty="0">
                <a:cs typeface="B Nazanin" pitchFamily="2" charset="-78"/>
              </a:rPr>
              <a:t>Style)</a:t>
            </a:r>
            <a:r>
              <a:rPr lang="fa-IR" sz="1900" dirty="0" err="1">
                <a:cs typeface="B Nazanin" pitchFamily="2" charset="-78"/>
              </a:rPr>
              <a:t>هاي</a:t>
            </a:r>
            <a:r>
              <a:rPr lang="fa-IR" sz="1900" dirty="0">
                <a:cs typeface="B Nazanin" pitchFamily="2" charset="-78"/>
              </a:rPr>
              <a:t> مورد </a:t>
            </a:r>
            <a:r>
              <a:rPr lang="fa-IR" sz="1900" dirty="0" err="1">
                <a:cs typeface="B Nazanin" pitchFamily="2" charset="-78"/>
              </a:rPr>
              <a:t>نياز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بخش‌هاي</a:t>
            </a:r>
            <a:r>
              <a:rPr lang="fa-IR" sz="1900" dirty="0">
                <a:cs typeface="B Nazanin" pitchFamily="2" charset="-78"/>
              </a:rPr>
              <a:t> مختلف پوستر، از جمله </a:t>
            </a:r>
            <a:r>
              <a:rPr lang="fa-IR" sz="1900" dirty="0" err="1">
                <a:cs typeface="B Nazanin" pitchFamily="2" charset="-78"/>
              </a:rPr>
              <a:t>عنوان‌ها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چكيده</a:t>
            </a:r>
            <a:r>
              <a:rPr lang="fa-IR" sz="1900" dirty="0">
                <a:cs typeface="B Nazanin" pitchFamily="2" charset="-78"/>
              </a:rPr>
              <a:t>، متن، و ... از </a:t>
            </a:r>
            <a:r>
              <a:rPr lang="fa-IR" sz="1900" dirty="0" err="1">
                <a:cs typeface="B Nazanin" pitchFamily="2" charset="-78"/>
              </a:rPr>
              <a:t>پيش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تعريف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شده‌اند</a:t>
            </a:r>
            <a:r>
              <a:rPr lang="fa-IR" sz="1900" dirty="0">
                <a:cs typeface="B Nazanin" pitchFamily="2" charset="-78"/>
              </a:rPr>
              <a:t> و تنها </a:t>
            </a:r>
            <a:r>
              <a:rPr lang="fa-IR" sz="1900" dirty="0" err="1">
                <a:cs typeface="B Nazanin" pitchFamily="2" charset="-78"/>
              </a:rPr>
              <a:t>كافي</a:t>
            </a:r>
            <a:r>
              <a:rPr lang="fa-IR" sz="1900" dirty="0">
                <a:cs typeface="B Nazanin" pitchFamily="2" charset="-78"/>
              </a:rPr>
              <a:t> است </a:t>
            </a:r>
            <a:r>
              <a:rPr lang="fa-IR" sz="1900" dirty="0" err="1">
                <a:cs typeface="B Nazanin" pitchFamily="2" charset="-78"/>
              </a:rPr>
              <a:t>سبك</a:t>
            </a:r>
            <a:r>
              <a:rPr lang="fa-IR" sz="1900" dirty="0">
                <a:cs typeface="B Nazanin" pitchFamily="2" charset="-78"/>
              </a:rPr>
              <a:t> مورد نظر را </a:t>
            </a:r>
            <a:r>
              <a:rPr lang="fa-IR" sz="1900" dirty="0" err="1">
                <a:cs typeface="B Nazanin" pitchFamily="2" charset="-78"/>
              </a:rPr>
              <a:t>براي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بخشي</a:t>
            </a:r>
            <a:r>
              <a:rPr lang="fa-IR" sz="1900" dirty="0">
                <a:cs typeface="B Nazanin" pitchFamily="2" charset="-78"/>
              </a:rPr>
              <a:t> از مقاله انتخاب </a:t>
            </a:r>
            <a:r>
              <a:rPr lang="fa-IR" sz="1900" dirty="0" err="1">
                <a:cs typeface="B Nazanin" pitchFamily="2" charset="-78"/>
              </a:rPr>
              <a:t>كنيد</a:t>
            </a:r>
            <a:r>
              <a:rPr lang="fa-IR" sz="1900" dirty="0">
                <a:cs typeface="B Nazanin" pitchFamily="2" charset="-78"/>
              </a:rPr>
              <a:t>. </a:t>
            </a:r>
            <a:endParaRPr lang="fa-IR" sz="19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1900" dirty="0">
              <a:cs typeface="B Nazanin" pitchFamily="2" charset="-78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357680" y="17925462"/>
            <a:ext cx="7757810" cy="2994488"/>
          </a:xfrm>
          <a:prstGeom prst="rect">
            <a:avLst/>
          </a:prstGeom>
          <a:noFill/>
          <a:ln>
            <a:solidFill>
              <a:srgbClr val="68873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r>
              <a:rPr lang="fa-IR" sz="1900" dirty="0">
                <a:cs typeface="B Nazanin" pitchFamily="2" charset="-78"/>
              </a:rPr>
              <a:t>[1]	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نام </a:t>
            </a:r>
            <a:r>
              <a:rPr lang="fa-IR" sz="1900" dirty="0" err="1">
                <a:cs typeface="B Nazanin" pitchFamily="2" charset="-78"/>
              </a:rPr>
              <a:t>موسسه‌اي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كه</a:t>
            </a:r>
            <a:r>
              <a:rPr lang="fa-IR" sz="1900" dirty="0">
                <a:cs typeface="B Nazanin" pitchFamily="2" charset="-78"/>
              </a:rPr>
              <a:t> نقش </a:t>
            </a:r>
            <a:r>
              <a:rPr lang="fa-IR" sz="1900" dirty="0" err="1">
                <a:cs typeface="B Nazanin" pitchFamily="2" charset="-78"/>
              </a:rPr>
              <a:t>نويسنده</a:t>
            </a:r>
            <a:r>
              <a:rPr lang="fa-IR" sz="1900" dirty="0">
                <a:cs typeface="B Nazanin" pitchFamily="2" charset="-78"/>
              </a:rPr>
              <a:t> را دارد، عنوان </a:t>
            </a:r>
            <a:r>
              <a:rPr lang="fa-IR" sz="1900" dirty="0" err="1">
                <a:cs typeface="B Nazanin" pitchFamily="2" charset="-78"/>
              </a:rPr>
              <a:t>كامل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كتاب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مترجمان با </a:t>
            </a:r>
            <a:r>
              <a:rPr lang="fa-IR" sz="1900" dirty="0" err="1">
                <a:cs typeface="B Nazanin" pitchFamily="2" charset="-78"/>
              </a:rPr>
              <a:t>قيد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كلمه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ترجمة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ويراستار</a:t>
            </a:r>
            <a:r>
              <a:rPr lang="fa-IR" sz="1900" dirty="0">
                <a:cs typeface="B Nazanin" pitchFamily="2" charset="-78"/>
              </a:rPr>
              <a:t> با </a:t>
            </a:r>
            <a:r>
              <a:rPr lang="fa-IR" sz="1900" dirty="0" err="1">
                <a:cs typeface="B Nazanin" pitchFamily="2" charset="-78"/>
              </a:rPr>
              <a:t>قيد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كلمه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ويراستة</a:t>
            </a:r>
            <a:r>
              <a:rPr lang="fa-IR" sz="1900" dirty="0">
                <a:cs typeface="B Nazanin" pitchFamily="2" charset="-78"/>
              </a:rPr>
              <a:t>، شماره جلد، شماره </a:t>
            </a:r>
            <a:r>
              <a:rPr lang="fa-IR" sz="1900" dirty="0" err="1">
                <a:cs typeface="B Nazanin" pitchFamily="2" charset="-78"/>
              </a:rPr>
              <a:t>ويرايش</a:t>
            </a:r>
            <a:r>
              <a:rPr lang="fa-IR" sz="1900" dirty="0">
                <a:cs typeface="B Nazanin" pitchFamily="2" charset="-78"/>
              </a:rPr>
              <a:t>، محل نشر، نام ناشر، </a:t>
            </a:r>
            <a:r>
              <a:rPr lang="fa-IR" sz="1900" dirty="0" err="1">
                <a:cs typeface="B Nazanin" pitchFamily="2" charset="-78"/>
              </a:rPr>
              <a:t>تاريخ</a:t>
            </a:r>
            <a:r>
              <a:rPr lang="fa-IR" sz="1900" dirty="0">
                <a:cs typeface="B Nazanin" pitchFamily="2" charset="-78"/>
              </a:rPr>
              <a:t> انتشار.</a:t>
            </a:r>
          </a:p>
          <a:p>
            <a:pPr algn="just" rtl="1">
              <a:defRPr/>
            </a:pPr>
            <a:r>
              <a:rPr lang="fa-IR" sz="1900" dirty="0" smtClean="0">
                <a:cs typeface="B Nazanin" pitchFamily="2" charset="-78"/>
              </a:rPr>
              <a:t> [2]</a:t>
            </a:r>
            <a:r>
              <a:rPr lang="fa-IR" sz="1900" dirty="0">
                <a:cs typeface="B Nazanin" pitchFamily="2" charset="-78"/>
              </a:rPr>
              <a:t>	نام </a:t>
            </a:r>
            <a:r>
              <a:rPr lang="fa-IR" sz="1900" dirty="0" err="1">
                <a:cs typeface="B Nazanin" pitchFamily="2" charset="-78"/>
              </a:rPr>
              <a:t>خانوادگي</a:t>
            </a:r>
            <a:r>
              <a:rPr lang="fa-IR" sz="1900" dirty="0">
                <a:cs typeface="B Nazanin" pitchFamily="2" charset="-78"/>
              </a:rPr>
              <a:t>، نام </a:t>
            </a:r>
            <a:r>
              <a:rPr lang="fa-IR" sz="1900" dirty="0" err="1">
                <a:cs typeface="B Nazanin" pitchFamily="2" charset="-78"/>
              </a:rPr>
              <a:t>نويسندگان</a:t>
            </a:r>
            <a:r>
              <a:rPr lang="fa-IR" sz="1900" dirty="0">
                <a:cs typeface="B Nazanin" pitchFamily="2" charset="-78"/>
              </a:rPr>
              <a:t>، "عنوان مقاله"، نام مجله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كنفرانس</a:t>
            </a:r>
            <a:r>
              <a:rPr lang="fa-IR" sz="1900" dirty="0">
                <a:cs typeface="B Nazanin" pitchFamily="2" charset="-78"/>
              </a:rPr>
              <a:t>، شماره دوره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مجله، شماره </a:t>
            </a:r>
            <a:r>
              <a:rPr lang="fa-IR" sz="1900" dirty="0" err="1">
                <a:cs typeface="B Nazanin" pitchFamily="2" charset="-78"/>
              </a:rPr>
              <a:t>صفحه‌ها</a:t>
            </a:r>
            <a:r>
              <a:rPr lang="fa-IR" sz="1900" dirty="0">
                <a:cs typeface="B Nazanin" pitchFamily="2" charset="-78"/>
              </a:rPr>
              <a:t>، محل چاپ مجله </a:t>
            </a:r>
            <a:r>
              <a:rPr lang="fa-IR" sz="1900" dirty="0" err="1">
                <a:cs typeface="B Nazanin" pitchFamily="2" charset="-78"/>
              </a:rPr>
              <a:t>يا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برگزاري</a:t>
            </a:r>
            <a:r>
              <a:rPr lang="fa-IR" sz="1900" dirty="0">
                <a:cs typeface="B Nazanin" pitchFamily="2" charset="-78"/>
              </a:rPr>
              <a:t> </a:t>
            </a:r>
            <a:r>
              <a:rPr lang="fa-IR" sz="1900" dirty="0" err="1">
                <a:cs typeface="B Nazanin" pitchFamily="2" charset="-78"/>
              </a:rPr>
              <a:t>كنفرانس</a:t>
            </a:r>
            <a:r>
              <a:rPr lang="fa-IR" sz="1900" dirty="0">
                <a:cs typeface="B Nazanin" pitchFamily="2" charset="-78"/>
              </a:rPr>
              <a:t>، </a:t>
            </a:r>
            <a:r>
              <a:rPr lang="fa-IR" sz="1900" dirty="0" err="1">
                <a:cs typeface="B Nazanin" pitchFamily="2" charset="-78"/>
              </a:rPr>
              <a:t>تاريخ</a:t>
            </a:r>
            <a:r>
              <a:rPr lang="fa-IR" sz="1900" dirty="0">
                <a:cs typeface="B Nazanin" pitchFamily="2" charset="-78"/>
              </a:rPr>
              <a:t> انتشار.</a:t>
            </a:r>
          </a:p>
          <a:p>
            <a:pPr rtl="1">
              <a:defRPr/>
            </a:pPr>
            <a:r>
              <a:rPr lang="fa-IR" sz="1900" dirty="0">
                <a:cs typeface="B Nazanin" pitchFamily="2" charset="-78"/>
              </a:rPr>
              <a:t>	</a:t>
            </a:r>
            <a:r>
              <a:rPr lang="en-US" sz="1900" dirty="0" smtClean="0">
                <a:cs typeface="B Nazanin" pitchFamily="2" charset="-78"/>
              </a:rPr>
              <a:t>[3] Frankel</a:t>
            </a:r>
            <a:r>
              <a:rPr lang="en-US" sz="1900" dirty="0">
                <a:cs typeface="B Nazanin" pitchFamily="2" charset="-78"/>
              </a:rPr>
              <a:t>, David S., Model Driven Architecture: Applying MDA to Enterprise Computing, OMG Press, Wiley </a:t>
            </a:r>
            <a:r>
              <a:rPr lang="en-US" sz="1900" dirty="0" err="1" smtClean="0">
                <a:cs typeface="B Nazanin" pitchFamily="2" charset="-78"/>
              </a:rPr>
              <a:t>Publishi</a:t>
            </a:r>
            <a:r>
              <a:rPr lang="en-US" sz="1900" dirty="0" smtClean="0">
                <a:cs typeface="B Nazanin" pitchFamily="2" charset="-78"/>
              </a:rPr>
              <a:t>, 1989.</a:t>
            </a:r>
          </a:p>
          <a:p>
            <a:pPr rtl="1">
              <a:defRPr/>
            </a:pPr>
            <a:r>
              <a:rPr lang="en-US" sz="1900" dirty="0">
                <a:cs typeface="B Nazanin" pitchFamily="2" charset="-78"/>
              </a:rPr>
              <a:t>	</a:t>
            </a:r>
            <a:r>
              <a:rPr lang="en-US" sz="1900" dirty="0" smtClean="0">
                <a:cs typeface="B Nazanin" pitchFamily="2" charset="-78"/>
              </a:rPr>
              <a:t>[4] Object </a:t>
            </a:r>
            <a:r>
              <a:rPr lang="en-US" sz="1900" dirty="0">
                <a:cs typeface="B Nazanin" pitchFamily="2" charset="-78"/>
              </a:rPr>
              <a:t>Management Group. Unified Modeling Language: Superstructure, Version 2.0, </a:t>
            </a:r>
            <a:r>
              <a:rPr lang="en-US" sz="1900" dirty="0" err="1">
                <a:cs typeface="B Nazanin" pitchFamily="2" charset="-78"/>
              </a:rPr>
              <a:t>ptc</a:t>
            </a:r>
            <a:r>
              <a:rPr lang="en-US" sz="1900" dirty="0">
                <a:cs typeface="B Nazanin" pitchFamily="2" charset="-78"/>
              </a:rPr>
              <a:t>/03-07-06, July 2003, http://www.omg.org/cgi-bin/doc?ptc/2003-08-02.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240058" y="21091089"/>
            <a:ext cx="4826154" cy="838232"/>
            <a:chOff x="4204660" y="21123265"/>
            <a:chExt cx="4826154" cy="838232"/>
          </a:xfrm>
        </p:grpSpPr>
        <p:grpSp>
          <p:nvGrpSpPr>
            <p:cNvPr id="59" name="Group 16"/>
            <p:cNvGrpSpPr>
              <a:grpSpLocks/>
            </p:cNvGrpSpPr>
            <p:nvPr/>
          </p:nvGrpSpPr>
          <p:grpSpPr bwMode="auto">
            <a:xfrm>
              <a:off x="4204660" y="21123265"/>
              <a:ext cx="4826154" cy="838232"/>
              <a:chOff x="10715895" y="10054976"/>
              <a:chExt cx="3274247" cy="589263"/>
            </a:xfrm>
            <a:solidFill>
              <a:schemeClr val="tx2"/>
            </a:solidFill>
          </p:grpSpPr>
          <p:sp>
            <p:nvSpPr>
              <p:cNvPr id="61" name="Rounded Rectangle 60"/>
              <p:cNvSpPr/>
              <p:nvPr/>
            </p:nvSpPr>
            <p:spPr bwMode="auto">
              <a:xfrm>
                <a:off x="10715895" y="10237299"/>
                <a:ext cx="3274247" cy="406940"/>
              </a:xfrm>
              <a:prstGeom prst="roundRect">
                <a:avLst/>
              </a:prstGeom>
              <a:solidFill>
                <a:srgbClr val="68873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63" name="Rounded Rectangle 88"/>
              <p:cNvSpPr>
                <a:spLocks noChangeArrowheads="1"/>
              </p:cNvSpPr>
              <p:nvPr/>
            </p:nvSpPr>
            <p:spPr bwMode="auto">
              <a:xfrm rot="-2700000">
                <a:off x="13494957" y="10054976"/>
                <a:ext cx="366467" cy="358623"/>
              </a:xfrm>
              <a:prstGeom prst="roundRect">
                <a:avLst>
                  <a:gd name="adj" fmla="val 16667"/>
                </a:avLst>
              </a:prstGeom>
              <a:solidFill>
                <a:srgbClr val="3E5826"/>
              </a:soli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defTabSz="4483117"/>
                <a:endParaRPr lang="en-US" sz="8900" dirty="0"/>
              </a:p>
            </p:txBody>
          </p:sp>
        </p:grpSp>
        <p:sp>
          <p:nvSpPr>
            <p:cNvPr id="60" name="Text Box 183"/>
            <p:cNvSpPr txBox="1">
              <a:spLocks noChangeArrowheads="1"/>
            </p:cNvSpPr>
            <p:nvPr/>
          </p:nvSpPr>
          <p:spPr bwMode="auto">
            <a:xfrm>
              <a:off x="5126722" y="21366085"/>
              <a:ext cx="3144582" cy="54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Mitra" pitchFamily="2" charset="-78"/>
                </a:rPr>
                <a:t>تایید استاد راهنما</a:t>
              </a:r>
              <a:endParaRPr lang="en-US" sz="28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1407</TotalTime>
  <Words>921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Opulent</vt:lpstr>
      <vt:lpstr>PowerPoint Presentation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ParsFarhang</cp:lastModifiedBy>
  <cp:revision>151</cp:revision>
  <dcterms:created xsi:type="dcterms:W3CDTF">2008-12-04T00:20:37Z</dcterms:created>
  <dcterms:modified xsi:type="dcterms:W3CDTF">2022-11-14T05:19:19Z</dcterms:modified>
</cp:coreProperties>
</file>